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Kufam Medium"/>
      <p:regular r:id="rId23"/>
      <p:bold r:id="rId24"/>
      <p:italic r:id="rId25"/>
      <p:boldItalic r:id="rId26"/>
    </p:embeddedFont>
    <p:embeddedFont>
      <p:font typeface="Inter"/>
      <p:regular r:id="rId27"/>
      <p:bold r:id="rId28"/>
    </p:embeddedFont>
    <p:embeddedFont>
      <p:font typeface="Inter Medium"/>
      <p:regular r:id="rId29"/>
      <p:bold r:id="rId30"/>
    </p:embeddedFont>
    <p:embeddedFont>
      <p:font typeface="Kufam"/>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KufamMedium-bold.fntdata"/><Relationship Id="rId23" Type="http://schemas.openxmlformats.org/officeDocument/2006/relationships/font" Target="fonts/Kufam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KufamMedium-boldItalic.fntdata"/><Relationship Id="rId25" Type="http://schemas.openxmlformats.org/officeDocument/2006/relationships/font" Target="fonts/KufamMedium-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Kufam-regular.fntdata"/><Relationship Id="rId30" Type="http://schemas.openxmlformats.org/officeDocument/2006/relationships/font" Target="fonts/InterMedium-bold.fntdata"/><Relationship Id="rId11" Type="http://schemas.openxmlformats.org/officeDocument/2006/relationships/slide" Target="slides/slide6.xml"/><Relationship Id="rId33" Type="http://schemas.openxmlformats.org/officeDocument/2006/relationships/font" Target="fonts/Kufam-italic.fntdata"/><Relationship Id="rId10" Type="http://schemas.openxmlformats.org/officeDocument/2006/relationships/slide" Target="slides/slide5.xml"/><Relationship Id="rId32" Type="http://schemas.openxmlformats.org/officeDocument/2006/relationships/font" Target="fonts/Kufam-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Kufam-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c3195623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c3195623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31956233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31956233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31956233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31956233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c958153fd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c958153fd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958153fd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c958153fd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958153fd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958153fd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958153fd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c958153fd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958153fda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958153fda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c958153fd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c958153fd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c958153fd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c958153fd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c958153fd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c958153fd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c958153fd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c958153fd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c958153fd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c958153fd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958153fd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c958153fd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c958153fd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c958153fd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958153fd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958153fd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rive.google.com/file/d/17YriyHU6Fj96npiRpMdmts1t9y7eoFM6/view?usp=share_lin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drive.google.com/file/d/17YriyHU6Fj96npiRpMdmts1t9y7eoFM6/view" TargetMode="External"/><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Projet CDAW</a:t>
            </a:r>
            <a:endParaRPr>
              <a:latin typeface="Kufam"/>
              <a:ea typeface="Kufam"/>
              <a:cs typeface="Kufam"/>
              <a:sym typeface="Kufam"/>
            </a:endParaRPr>
          </a:p>
          <a:p>
            <a:pPr indent="0" lvl="0" marL="0" rtl="0" algn="ctr">
              <a:spcBef>
                <a:spcPts val="0"/>
              </a:spcBef>
              <a:spcAft>
                <a:spcPts val="0"/>
              </a:spcAft>
              <a:buNone/>
            </a:pPr>
            <a:r>
              <a:rPr lang="fr" u="sng">
                <a:latin typeface="Kufam"/>
                <a:ea typeface="Kufam"/>
                <a:cs typeface="Kufam"/>
                <a:sym typeface="Kufam"/>
              </a:rPr>
              <a:t>Chevaucheurs de vers</a:t>
            </a:r>
            <a:endParaRPr u="sng">
              <a:latin typeface="Kufam"/>
              <a:ea typeface="Kufam"/>
              <a:cs typeface="Kufam"/>
              <a:sym typeface="Kufam"/>
            </a:endParaRPr>
          </a:p>
        </p:txBody>
      </p:sp>
      <p:sp>
        <p:nvSpPr>
          <p:cNvPr id="55" name="Google Shape;55;p13"/>
          <p:cNvSpPr txBox="1"/>
          <p:nvPr>
            <p:ph type="ctrTitle"/>
          </p:nvPr>
        </p:nvSpPr>
        <p:spPr>
          <a:xfrm>
            <a:off x="3141900" y="4518450"/>
            <a:ext cx="2860200" cy="549000"/>
          </a:xfrm>
          <a:prstGeom prst="rect">
            <a:avLst/>
          </a:prstGeom>
          <a:solidFill>
            <a:srgbClr val="FDFCDF"/>
          </a:solid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fr" sz="1200">
                <a:latin typeface="Kufam"/>
                <a:ea typeface="Kufam"/>
                <a:cs typeface="Kufam"/>
                <a:sym typeface="Kufam"/>
              </a:rPr>
              <a:t>Anthony Charreyron &amp; Anna Ruiz</a:t>
            </a:r>
            <a:endParaRPr sz="1200" u="sng">
              <a:latin typeface="Kufam"/>
              <a:ea typeface="Kufam"/>
              <a:cs typeface="Kufam"/>
              <a:sym typeface="Kufam"/>
            </a:endParaRPr>
          </a:p>
        </p:txBody>
      </p:sp>
      <p:pic>
        <p:nvPicPr>
          <p:cNvPr id="56" name="Google Shape;56;p13"/>
          <p:cNvPicPr preferRelativeResize="0"/>
          <p:nvPr/>
        </p:nvPicPr>
        <p:blipFill>
          <a:blip r:embed="rId3">
            <a:alphaModFix/>
          </a:blip>
          <a:stretch>
            <a:fillRect/>
          </a:stretch>
        </p:blipFill>
        <p:spPr>
          <a:xfrm>
            <a:off x="7505800" y="182350"/>
            <a:ext cx="1488326" cy="913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Polices d’écriture</a:t>
            </a:r>
            <a:endParaRPr/>
          </a:p>
        </p:txBody>
      </p:sp>
      <p:sp>
        <p:nvSpPr>
          <p:cNvPr id="110" name="Google Shape;110;p22"/>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 name="Google Shape;111;p22"/>
          <p:cNvSpPr txBox="1"/>
          <p:nvPr/>
        </p:nvSpPr>
        <p:spPr>
          <a:xfrm>
            <a:off x="712800" y="2047050"/>
            <a:ext cx="1655400" cy="456900"/>
          </a:xfrm>
          <a:prstGeom prst="rect">
            <a:avLst/>
          </a:prstGeom>
          <a:solidFill>
            <a:srgbClr val="FDFCD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2700">
                <a:solidFill>
                  <a:schemeClr val="dk1"/>
                </a:solidFill>
                <a:latin typeface="Kufam Medium"/>
                <a:ea typeface="Kufam Medium"/>
                <a:cs typeface="Kufam Medium"/>
                <a:sym typeface="Kufam Medium"/>
              </a:rPr>
              <a:t>Kufam</a:t>
            </a:r>
            <a:endParaRPr sz="2700">
              <a:solidFill>
                <a:schemeClr val="dk1"/>
              </a:solidFill>
              <a:latin typeface="Kufam Medium"/>
              <a:ea typeface="Kufam Medium"/>
              <a:cs typeface="Kufam Medium"/>
              <a:sym typeface="Kufam Medium"/>
            </a:endParaRPr>
          </a:p>
        </p:txBody>
      </p:sp>
      <p:sp>
        <p:nvSpPr>
          <p:cNvPr id="112" name="Google Shape;112;p22"/>
          <p:cNvSpPr txBox="1"/>
          <p:nvPr/>
        </p:nvSpPr>
        <p:spPr>
          <a:xfrm>
            <a:off x="2450904" y="2083650"/>
            <a:ext cx="6073200" cy="383700"/>
          </a:xfrm>
          <a:prstGeom prst="rect">
            <a:avLst/>
          </a:prstGeom>
          <a:solidFill>
            <a:srgbClr val="B49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2100">
                <a:solidFill>
                  <a:schemeClr val="lt1"/>
                </a:solidFill>
                <a:latin typeface="Inter"/>
                <a:ea typeface="Inter"/>
                <a:cs typeface="Inter"/>
                <a:sym typeface="Inter"/>
              </a:rPr>
              <a:t>Utilisation pour les titres, sous titres et menus </a:t>
            </a:r>
            <a:endParaRPr sz="2100">
              <a:solidFill>
                <a:schemeClr val="lt1"/>
              </a:solidFill>
              <a:latin typeface="Inter"/>
              <a:ea typeface="Inter"/>
              <a:cs typeface="Inter"/>
              <a:sym typeface="Inter"/>
            </a:endParaRPr>
          </a:p>
        </p:txBody>
      </p:sp>
      <p:sp>
        <p:nvSpPr>
          <p:cNvPr id="113" name="Google Shape;113;p22"/>
          <p:cNvSpPr txBox="1"/>
          <p:nvPr/>
        </p:nvSpPr>
        <p:spPr>
          <a:xfrm>
            <a:off x="6949586" y="3258800"/>
            <a:ext cx="1571700" cy="456900"/>
          </a:xfrm>
          <a:prstGeom prst="rect">
            <a:avLst/>
          </a:prstGeom>
          <a:solidFill>
            <a:srgbClr val="FDFCD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2700">
                <a:solidFill>
                  <a:schemeClr val="dk1"/>
                </a:solidFill>
                <a:latin typeface="Inter Medium"/>
                <a:ea typeface="Inter Medium"/>
                <a:cs typeface="Inter Medium"/>
                <a:sym typeface="Inter Medium"/>
              </a:rPr>
              <a:t>Inter</a:t>
            </a:r>
            <a:endParaRPr sz="2700">
              <a:solidFill>
                <a:schemeClr val="dk1"/>
              </a:solidFill>
              <a:latin typeface="Inter Medium"/>
              <a:ea typeface="Inter Medium"/>
              <a:cs typeface="Inter Medium"/>
              <a:sym typeface="Inter Medium"/>
            </a:endParaRPr>
          </a:p>
        </p:txBody>
      </p:sp>
      <p:sp>
        <p:nvSpPr>
          <p:cNvPr id="114" name="Google Shape;114;p22"/>
          <p:cNvSpPr txBox="1"/>
          <p:nvPr/>
        </p:nvSpPr>
        <p:spPr>
          <a:xfrm>
            <a:off x="682275" y="3295400"/>
            <a:ext cx="6148500" cy="383700"/>
          </a:xfrm>
          <a:prstGeom prst="rect">
            <a:avLst/>
          </a:prstGeom>
          <a:solidFill>
            <a:srgbClr val="B49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2100">
                <a:solidFill>
                  <a:schemeClr val="lt1"/>
                </a:solidFill>
                <a:latin typeface="Inter"/>
                <a:ea typeface="Inter"/>
                <a:cs typeface="Inter"/>
                <a:sym typeface="Inter"/>
              </a:rPr>
              <a:t>Utilisation pour les descriptions et informations </a:t>
            </a:r>
            <a:endParaRPr sz="2100">
              <a:solidFill>
                <a:schemeClr val="lt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Couleurs</a:t>
            </a:r>
            <a:endParaRPr/>
          </a:p>
        </p:txBody>
      </p:sp>
      <p:sp>
        <p:nvSpPr>
          <p:cNvPr id="120" name="Google Shape;120;p23"/>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 name="Google Shape;121;p23"/>
          <p:cNvSpPr/>
          <p:nvPr/>
        </p:nvSpPr>
        <p:spPr>
          <a:xfrm>
            <a:off x="566425" y="1647775"/>
            <a:ext cx="612000" cy="411000"/>
          </a:xfrm>
          <a:prstGeom prst="rect">
            <a:avLst/>
          </a:prstGeom>
          <a:solidFill>
            <a:srgbClr val="FDFCD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23"/>
          <p:cNvSpPr/>
          <p:nvPr/>
        </p:nvSpPr>
        <p:spPr>
          <a:xfrm>
            <a:off x="566425" y="2381975"/>
            <a:ext cx="612000" cy="411000"/>
          </a:xfrm>
          <a:prstGeom prst="rect">
            <a:avLst/>
          </a:prstGeom>
          <a:solidFill>
            <a:srgbClr val="F0D8A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23"/>
          <p:cNvSpPr/>
          <p:nvPr/>
        </p:nvSpPr>
        <p:spPr>
          <a:xfrm>
            <a:off x="566425" y="3061325"/>
            <a:ext cx="612000" cy="4110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23"/>
          <p:cNvSpPr/>
          <p:nvPr/>
        </p:nvSpPr>
        <p:spPr>
          <a:xfrm>
            <a:off x="566425" y="3804675"/>
            <a:ext cx="612000" cy="411000"/>
          </a:xfrm>
          <a:prstGeom prst="rect">
            <a:avLst/>
          </a:prstGeom>
          <a:solidFill>
            <a:srgbClr val="B4925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23"/>
          <p:cNvSpPr txBox="1"/>
          <p:nvPr/>
        </p:nvSpPr>
        <p:spPr>
          <a:xfrm>
            <a:off x="1425200" y="1653600"/>
            <a:ext cx="55821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sz="1800">
                <a:solidFill>
                  <a:schemeClr val="dk1"/>
                </a:solidFill>
              </a:rPr>
              <a:t>#fdfcdfff → étiquettes et descriptions </a:t>
            </a:r>
            <a:endParaRPr sz="1800">
              <a:solidFill>
                <a:schemeClr val="dk1"/>
              </a:solidFill>
            </a:endParaRPr>
          </a:p>
        </p:txBody>
      </p:sp>
      <p:sp>
        <p:nvSpPr>
          <p:cNvPr id="126" name="Google Shape;126;p23"/>
          <p:cNvSpPr txBox="1"/>
          <p:nvPr/>
        </p:nvSpPr>
        <p:spPr>
          <a:xfrm>
            <a:off x="1425200" y="2381975"/>
            <a:ext cx="5079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a:t>
            </a:r>
            <a:r>
              <a:rPr lang="fr" sz="1800">
                <a:solidFill>
                  <a:schemeClr val="dk1"/>
                </a:solidFill>
              </a:rPr>
              <a:t>f0d8a9ff → cadres principaux / background</a:t>
            </a:r>
            <a:endParaRPr sz="1800">
              <a:solidFill>
                <a:schemeClr val="dk1"/>
              </a:solidFill>
            </a:endParaRPr>
          </a:p>
        </p:txBody>
      </p:sp>
      <p:sp>
        <p:nvSpPr>
          <p:cNvPr id="127" name="Google Shape;127;p23"/>
          <p:cNvSpPr txBox="1"/>
          <p:nvPr/>
        </p:nvSpPr>
        <p:spPr>
          <a:xfrm>
            <a:off x="1425200" y="3061325"/>
            <a:ext cx="4686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#dec189ff → menus et cadres secondaires</a:t>
            </a:r>
            <a:endParaRPr sz="1800">
              <a:solidFill>
                <a:schemeClr val="dk1"/>
              </a:solidFill>
            </a:endParaRPr>
          </a:p>
        </p:txBody>
      </p:sp>
      <p:sp>
        <p:nvSpPr>
          <p:cNvPr id="128" name="Google Shape;128;p23"/>
          <p:cNvSpPr txBox="1"/>
          <p:nvPr/>
        </p:nvSpPr>
        <p:spPr>
          <a:xfrm>
            <a:off x="1425200" y="3804675"/>
            <a:ext cx="5079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#B49252 → barres latérales et informations </a:t>
            </a:r>
            <a:endParaRPr sz="18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Éléments graphiques </a:t>
            </a:r>
            <a:endParaRPr/>
          </a:p>
        </p:txBody>
      </p:sp>
      <p:sp>
        <p:nvSpPr>
          <p:cNvPr id="134" name="Google Shape;134;p24"/>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5" name="Google Shape;135;p24"/>
          <p:cNvPicPr preferRelativeResize="0"/>
          <p:nvPr/>
        </p:nvPicPr>
        <p:blipFill>
          <a:blip r:embed="rId3">
            <a:alphaModFix/>
          </a:blip>
          <a:stretch>
            <a:fillRect/>
          </a:stretch>
        </p:blipFill>
        <p:spPr>
          <a:xfrm>
            <a:off x="485025" y="1224200"/>
            <a:ext cx="5126323" cy="3416701"/>
          </a:xfrm>
          <a:prstGeom prst="rect">
            <a:avLst/>
          </a:prstGeom>
          <a:noFill/>
          <a:ln>
            <a:noFill/>
          </a:ln>
        </p:spPr>
      </p:pic>
      <p:sp>
        <p:nvSpPr>
          <p:cNvPr id="136" name="Google Shape;136;p24"/>
          <p:cNvSpPr txBox="1"/>
          <p:nvPr/>
        </p:nvSpPr>
        <p:spPr>
          <a:xfrm>
            <a:off x="5673375" y="1251625"/>
            <a:ext cx="3159000" cy="318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Le but est de reprendre les éléments graphiques de cette carte en gardant tout de même un aspect épuré.</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40" name="Shape 140"/>
        <p:cNvGrpSpPr/>
        <p:nvPr/>
      </p:nvGrpSpPr>
      <p:grpSpPr>
        <a:xfrm>
          <a:off x="0" y="0"/>
          <a:ext cx="0" cy="0"/>
          <a:chOff x="0" y="0"/>
          <a:chExt cx="0" cy="0"/>
        </a:xfrm>
      </p:grpSpPr>
      <p:sp>
        <p:nvSpPr>
          <p:cNvPr id="141" name="Google Shape;141;p25"/>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Démo vidéo</a:t>
            </a:r>
            <a:r>
              <a:rPr lang="fr">
                <a:latin typeface="Kufam"/>
                <a:ea typeface="Kufam"/>
                <a:cs typeface="Kufam"/>
                <a:sym typeface="Kufam"/>
              </a:rPr>
              <a:t> </a:t>
            </a:r>
            <a:r>
              <a:rPr lang="fr">
                <a:latin typeface="Kufam"/>
                <a:ea typeface="Kufam"/>
                <a:cs typeface="Kufam"/>
                <a:sym typeface="Kufam"/>
              </a:rPr>
              <a:t>:</a:t>
            </a:r>
            <a:br>
              <a:rPr lang="fr">
                <a:latin typeface="Kufam"/>
                <a:ea typeface="Kufam"/>
                <a:cs typeface="Kufam"/>
                <a:sym typeface="Kufam"/>
              </a:rPr>
            </a:br>
            <a:r>
              <a:rPr lang="fr" sz="1400" u="sng">
                <a:solidFill>
                  <a:schemeClr val="hlink"/>
                </a:solidFill>
                <a:latin typeface="Kufam"/>
                <a:ea typeface="Kufam"/>
                <a:cs typeface="Kufam"/>
                <a:sym typeface="Kufam"/>
                <a:hlinkClick r:id="rId3"/>
              </a:rPr>
              <a:t>https://drive.google.com/file/d/17YriyHU6Fj96npiRpMdmts1t9y7eoFM6/view?usp=share_link</a:t>
            </a:r>
            <a:endParaRPr sz="1400" u="sng">
              <a:latin typeface="Kufam"/>
              <a:ea typeface="Kufam"/>
              <a:cs typeface="Kufam"/>
              <a:sym typeface="Kufa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45" name="Shape 145"/>
        <p:cNvGrpSpPr/>
        <p:nvPr/>
      </p:nvGrpSpPr>
      <p:grpSpPr>
        <a:xfrm>
          <a:off x="0" y="0"/>
          <a:ext cx="0" cy="0"/>
          <a:chOff x="0" y="0"/>
          <a:chExt cx="0" cy="0"/>
        </a:xfrm>
      </p:grpSpPr>
      <p:pic>
        <p:nvPicPr>
          <p:cNvPr id="146" name="Google Shape;146;p26" title="Enregistrement de l’écran 2024-04-05 à 01.56.35.mov">
            <a:hlinkClick r:id="rId3"/>
          </p:cNvPr>
          <p:cNvPicPr preferRelativeResize="0"/>
          <p:nvPr/>
        </p:nvPicPr>
        <p:blipFill>
          <a:blip r:embed="rId4">
            <a:alphaModFix/>
          </a:blip>
          <a:stretch>
            <a:fillRect/>
          </a:stretch>
        </p:blipFill>
        <p:spPr>
          <a:xfrm>
            <a:off x="457200" y="0"/>
            <a:ext cx="8229614"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50" name="Shape 150"/>
        <p:cNvGrpSpPr/>
        <p:nvPr/>
      </p:nvGrpSpPr>
      <p:grpSpPr>
        <a:xfrm>
          <a:off x="0" y="0"/>
          <a:ext cx="0" cy="0"/>
          <a:chOff x="0" y="0"/>
          <a:chExt cx="0" cy="0"/>
        </a:xfrm>
      </p:grpSpPr>
      <p:sp>
        <p:nvSpPr>
          <p:cNvPr id="151" name="Google Shape;151;p27"/>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Résumé des fonctionnalités</a:t>
            </a:r>
            <a:endParaRPr u="sng">
              <a:latin typeface="Kufam"/>
              <a:ea typeface="Kufam"/>
              <a:cs typeface="Kufam"/>
              <a:sym typeface="Kufa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55" name="Shape 155"/>
        <p:cNvGrpSpPr/>
        <p:nvPr/>
      </p:nvGrpSpPr>
      <p:grpSpPr>
        <a:xfrm>
          <a:off x="0" y="0"/>
          <a:ext cx="0" cy="0"/>
          <a:chOff x="0" y="0"/>
          <a:chExt cx="0" cy="0"/>
        </a:xfrm>
      </p:grpSpPr>
      <p:sp>
        <p:nvSpPr>
          <p:cNvPr id="156" name="Google Shape;156;p28"/>
          <p:cNvSpPr txBox="1"/>
          <p:nvPr/>
        </p:nvSpPr>
        <p:spPr>
          <a:xfrm>
            <a:off x="1338450" y="361650"/>
            <a:ext cx="6467100" cy="44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Classement des meilleurs joueurs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Authentification fonctionnelle (et modification possible)</a:t>
            </a:r>
            <a:endParaRPr sz="1800">
              <a:solidFill>
                <a:schemeClr val="dk2"/>
              </a:solidFill>
            </a:endParaRPr>
          </a:p>
          <a:p>
            <a:pPr indent="0" lvl="0" marL="45720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Liste d’ami et gestion des amis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Gestions des joueurs par administrateur</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Créer ou rejoindre une partie</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Lobby interactif avec chat</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Jeu fonctionnel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60" name="Shape 160"/>
        <p:cNvGrpSpPr/>
        <p:nvPr/>
      </p:nvGrpSpPr>
      <p:grpSpPr>
        <a:xfrm>
          <a:off x="0" y="0"/>
          <a:ext cx="0" cy="0"/>
          <a:chOff x="0" y="0"/>
          <a:chExt cx="0" cy="0"/>
        </a:xfrm>
      </p:grpSpPr>
      <p:sp>
        <p:nvSpPr>
          <p:cNvPr id="161" name="Google Shape;161;p29"/>
          <p:cNvSpPr txBox="1"/>
          <p:nvPr/>
        </p:nvSpPr>
        <p:spPr>
          <a:xfrm>
            <a:off x="1382400" y="1531500"/>
            <a:ext cx="6379200" cy="20805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Char char="●"/>
            </a:pPr>
            <a:r>
              <a:rPr lang="fr" sz="1800">
                <a:solidFill>
                  <a:schemeClr val="dk2"/>
                </a:solidFill>
              </a:rPr>
              <a:t>Jouer une seule partie sur le site à la fois → Websocket</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Jeu en mode dégradé → affichage ver, comptabilisation des points et condition d’arrêt</a:t>
            </a:r>
            <a:endParaRPr sz="1800">
              <a:solidFill>
                <a:schemeClr val="dk2"/>
              </a:solidFill>
            </a:endParaRPr>
          </a:p>
          <a:p>
            <a:pPr indent="0" lvl="0" marL="45720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Rechargement de pages</a:t>
            </a:r>
            <a:endParaRPr sz="1800">
              <a:solidFill>
                <a:schemeClr val="dk2"/>
              </a:solidFill>
            </a:endParaRPr>
          </a:p>
        </p:txBody>
      </p:sp>
      <p:sp>
        <p:nvSpPr>
          <p:cNvPr id="162" name="Google Shape;162;p29"/>
          <p:cNvSpPr txBox="1"/>
          <p:nvPr>
            <p:ph idx="4294967295"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Points d’amélioration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Organisation du travail</a:t>
            </a:r>
            <a:r>
              <a:rPr lang="fr" u="sng">
                <a:latin typeface="Kufam"/>
                <a:ea typeface="Kufam"/>
                <a:cs typeface="Kufam"/>
                <a:sym typeface="Kufam"/>
              </a:rPr>
              <a:t> </a:t>
            </a:r>
            <a:endParaRPr u="sng">
              <a:latin typeface="Kufam"/>
              <a:ea typeface="Kufam"/>
              <a:cs typeface="Kufam"/>
              <a:sym typeface="Kufa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Diagramme d’Ishikawa</a:t>
            </a:r>
            <a:endParaRPr/>
          </a:p>
        </p:txBody>
      </p:sp>
      <p:pic>
        <p:nvPicPr>
          <p:cNvPr id="67" name="Google Shape;67;p15"/>
          <p:cNvPicPr preferRelativeResize="0"/>
          <p:nvPr/>
        </p:nvPicPr>
        <p:blipFill>
          <a:blip r:embed="rId3">
            <a:alphaModFix/>
          </a:blip>
          <a:stretch>
            <a:fillRect/>
          </a:stretch>
        </p:blipFill>
        <p:spPr>
          <a:xfrm>
            <a:off x="0" y="802939"/>
            <a:ext cx="9144001" cy="434056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Répartition du travail</a:t>
            </a:r>
            <a:endParaRPr/>
          </a:p>
        </p:txBody>
      </p:sp>
      <p:sp>
        <p:nvSpPr>
          <p:cNvPr id="73" name="Google Shape;73;p16"/>
          <p:cNvSpPr txBox="1"/>
          <p:nvPr/>
        </p:nvSpPr>
        <p:spPr>
          <a:xfrm>
            <a:off x="1269300" y="1617225"/>
            <a:ext cx="6605400" cy="7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De manière générale : </a:t>
            </a:r>
            <a:r>
              <a:rPr b="1" lang="fr" sz="1800">
                <a:solidFill>
                  <a:schemeClr val="dk2"/>
                </a:solidFill>
              </a:rPr>
              <a:t>répartition </a:t>
            </a:r>
            <a:r>
              <a:rPr lang="fr" sz="1800">
                <a:solidFill>
                  <a:schemeClr val="dk2"/>
                </a:solidFill>
              </a:rPr>
              <a:t>des tâches et fonctionnalités</a:t>
            </a:r>
            <a:endParaRPr sz="1800">
              <a:solidFill>
                <a:schemeClr val="dk2"/>
              </a:solidFill>
            </a:endParaRPr>
          </a:p>
        </p:txBody>
      </p:sp>
      <p:sp>
        <p:nvSpPr>
          <p:cNvPr id="74" name="Google Shape;74;p16"/>
          <p:cNvSpPr txBox="1"/>
          <p:nvPr/>
        </p:nvSpPr>
        <p:spPr>
          <a:xfrm>
            <a:off x="1430400" y="3144875"/>
            <a:ext cx="6283200" cy="7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800">
                <a:solidFill>
                  <a:schemeClr val="dk2"/>
                </a:solidFill>
              </a:rPr>
              <a:t>Pair programming</a:t>
            </a:r>
            <a:r>
              <a:rPr lang="fr" sz="1800">
                <a:solidFill>
                  <a:schemeClr val="dk2"/>
                </a:solidFill>
              </a:rPr>
              <a:t> pour les fonctionnalités plus complexes</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78" name="Shape 78"/>
        <p:cNvGrpSpPr/>
        <p:nvPr/>
      </p:nvGrpSpPr>
      <p:grpSpPr>
        <a:xfrm>
          <a:off x="0" y="0"/>
          <a:ext cx="0" cy="0"/>
          <a:chOff x="0" y="0"/>
          <a:chExt cx="0" cy="0"/>
        </a:xfrm>
      </p:grpSpPr>
      <p:sp>
        <p:nvSpPr>
          <p:cNvPr id="79" name="Google Shape;79;p17"/>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Base de données</a:t>
            </a:r>
            <a:endParaRPr u="sng">
              <a:latin typeface="Kufam"/>
              <a:ea typeface="Kufam"/>
              <a:cs typeface="Kufam"/>
              <a:sym typeface="Kufa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83" name="Shape 83"/>
        <p:cNvGrpSpPr/>
        <p:nvPr/>
      </p:nvGrpSpPr>
      <p:grpSpPr>
        <a:xfrm>
          <a:off x="0" y="0"/>
          <a:ext cx="0" cy="0"/>
          <a:chOff x="0" y="0"/>
          <a:chExt cx="0" cy="0"/>
        </a:xfrm>
      </p:grpSpPr>
      <p:sp>
        <p:nvSpPr>
          <p:cNvPr id="84" name="Google Shape;84;p18"/>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MCD</a:t>
            </a:r>
            <a:endParaRPr/>
          </a:p>
        </p:txBody>
      </p:sp>
      <p:sp>
        <p:nvSpPr>
          <p:cNvPr id="85" name="Google Shape;85;p18"/>
          <p:cNvSpPr txBox="1"/>
          <p:nvPr/>
        </p:nvSpPr>
        <p:spPr>
          <a:xfrm>
            <a:off x="2747200" y="995100"/>
            <a:ext cx="225600" cy="1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pic>
        <p:nvPicPr>
          <p:cNvPr id="86" name="Google Shape;86;p18"/>
          <p:cNvPicPr preferRelativeResize="0"/>
          <p:nvPr/>
        </p:nvPicPr>
        <p:blipFill rotWithShape="1">
          <a:blip r:embed="rId3">
            <a:alphaModFix/>
          </a:blip>
          <a:srcRect b="52148" l="0" r="0" t="0"/>
          <a:stretch/>
        </p:blipFill>
        <p:spPr>
          <a:xfrm>
            <a:off x="1512550" y="738772"/>
            <a:ext cx="6118904" cy="43285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MLD</a:t>
            </a:r>
            <a:endParaRPr/>
          </a:p>
        </p:txBody>
      </p:sp>
      <p:pic>
        <p:nvPicPr>
          <p:cNvPr id="92" name="Google Shape;92;p19"/>
          <p:cNvPicPr preferRelativeResize="0"/>
          <p:nvPr/>
        </p:nvPicPr>
        <p:blipFill rotWithShape="1">
          <a:blip r:embed="rId3">
            <a:alphaModFix/>
          </a:blip>
          <a:srcRect b="0" l="7952" r="0" t="47553"/>
          <a:stretch/>
        </p:blipFill>
        <p:spPr>
          <a:xfrm>
            <a:off x="1946987" y="712925"/>
            <a:ext cx="5250025" cy="4422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96" name="Shape 96"/>
        <p:cNvGrpSpPr/>
        <p:nvPr/>
      </p:nvGrpSpPr>
      <p:grpSpPr>
        <a:xfrm>
          <a:off x="0" y="0"/>
          <a:ext cx="0" cy="0"/>
          <a:chOff x="0" y="0"/>
          <a:chExt cx="0" cy="0"/>
        </a:xfrm>
      </p:grpSpPr>
      <p:sp>
        <p:nvSpPr>
          <p:cNvPr id="97" name="Google Shape;97;p20"/>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Charte graphique</a:t>
            </a:r>
            <a:r>
              <a:rPr lang="fr" u="sng">
                <a:latin typeface="Kufam"/>
                <a:ea typeface="Kufam"/>
                <a:cs typeface="Kufam"/>
                <a:sym typeface="Kufam"/>
              </a:rPr>
              <a:t> </a:t>
            </a:r>
            <a:endParaRPr u="sng">
              <a:latin typeface="Kufam"/>
              <a:ea typeface="Kufam"/>
              <a:cs typeface="Kufam"/>
              <a:sym typeface="Kufa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Concept </a:t>
            </a:r>
            <a:endParaRPr/>
          </a:p>
        </p:txBody>
      </p:sp>
      <p:sp>
        <p:nvSpPr>
          <p:cNvPr id="103" name="Google Shape;103;p21"/>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21"/>
          <p:cNvSpPr txBox="1"/>
          <p:nvPr/>
        </p:nvSpPr>
        <p:spPr>
          <a:xfrm>
            <a:off x="310625" y="1242475"/>
            <a:ext cx="8542200" cy="225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Nous voulons reprendre l’univers de Dune et créer un site autour de cet univers et du jeu “Chevaucheurs de vers” qui reprends le principe des Aventuriers du rail. Pour cela cette charte graphique nous permet de mettre en place les éléments du design qui sera adopté pour créer l’univers du site web en question.</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fr" sz="1800">
                <a:solidFill>
                  <a:schemeClr val="dk2"/>
                </a:solidFill>
              </a:rPr>
              <a:t>Nous voulons que ce site reste épuré, classique et qu’il puisse en même temps rappeler le désert calme et plat grâce aux tons beiges utilisés. </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